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1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7" r:id="rId2"/>
    <p:sldId id="278" r:id="rId3"/>
    <p:sldId id="282" r:id="rId4"/>
    <p:sldId id="283" r:id="rId5"/>
    <p:sldId id="284" r:id="rId6"/>
    <p:sldId id="281" r:id="rId7"/>
    <p:sldId id="279" r:id="rId8"/>
    <p:sldId id="280" r:id="rId9"/>
    <p:sldId id="286" r:id="rId10"/>
    <p:sldId id="285" r:id="rId11"/>
    <p:sldId id="276" r:id="rId12"/>
  </p:sldIdLst>
  <p:sldSz cx="9144000" cy="5143500" type="screen16x9"/>
  <p:notesSz cx="6858000" cy="9144000"/>
  <p:custDataLst>
    <p:tags r:id="rId1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935">
          <p15:clr>
            <a:srgbClr val="A4A3A4"/>
          </p15:clr>
        </p15:guide>
        <p15:guide id="2" orient="horz" pos="690">
          <p15:clr>
            <a:srgbClr val="A4A3A4"/>
          </p15:clr>
        </p15:guide>
        <p15:guide id="3" pos="158">
          <p15:clr>
            <a:srgbClr val="A4A3A4"/>
          </p15:clr>
        </p15:guide>
        <p15:guide id="4" pos="5602">
          <p15:clr>
            <a:srgbClr val="A4A3A4"/>
          </p15:clr>
        </p15:guide>
        <p15:guide id="5" pos="2812">
          <p15:clr>
            <a:srgbClr val="A4A3A4"/>
          </p15:clr>
        </p15:guide>
        <p15:guide id="6" pos="294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E3FDE45-AF77-4B5C-9715-49D594BDF05E}" styleName="Светлый стиль 1 - акцент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94" d="100"/>
          <a:sy n="94" d="100"/>
        </p:scale>
        <p:origin x="-476" y="-68"/>
      </p:cViewPr>
      <p:guideLst>
        <p:guide orient="horz" pos="2935"/>
        <p:guide orient="horz" pos="690"/>
        <p:guide pos="158"/>
        <p:guide pos="5602"/>
        <p:guide pos="2812"/>
        <p:guide pos="294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99" d="100"/>
          <a:sy n="99" d="100"/>
        </p:scale>
        <p:origin x="-3540" y="-108"/>
      </p:cViewPr>
      <p:guideLst>
        <p:guide orient="horz" pos="2880"/>
        <p:guide pos="2160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DDD7BD-38E0-4069-A1F1-5E09BF7126F4}" type="datetimeFigureOut">
              <a:rPr lang="de-DE" smtClean="0"/>
              <a:t>20.06.2019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500FA6-22DA-4EB1-8311-DFD21A59C2F4}" type="slidenum">
              <a:rPr lang="de-DE" smtClean="0"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997314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gray"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gray"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826AB9-D723-40FE-B8F9-D379E1A42843}" type="datetimeFigureOut">
              <a:rPr lang="de-DE" smtClean="0"/>
              <a:pPr/>
              <a:t>20.06.2019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 bwMode="gray"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 dirty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gray"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gray"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gray"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202C5B-8273-44D3-A022-3A2C86933C74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516388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spcBef>
        <a:spcPts val="200"/>
      </a:spcBef>
      <a:spcAft>
        <a:spcPts val="0"/>
      </a:spcAft>
      <a:defRPr sz="1200" b="0" kern="1200">
        <a:solidFill>
          <a:schemeClr val="bg2"/>
        </a:solidFill>
        <a:latin typeface="+mn-lt"/>
        <a:ea typeface="+mn-ea"/>
        <a:cs typeface="+mn-cs"/>
      </a:defRPr>
    </a:lvl1pPr>
    <a:lvl2pPr marL="180000" indent="-180000" algn="l" defTabSz="914400" rtl="0" eaLnBrk="1" latinLnBrk="0" hangingPunct="1">
      <a:spcBef>
        <a:spcPts val="200"/>
      </a:spcBef>
      <a:spcAft>
        <a:spcPts val="0"/>
      </a:spcAft>
      <a:buFont typeface="Calibri" panose="020F0502020204030204" pitchFamily="34" charset="0"/>
      <a:buChar char="▪"/>
      <a:defRPr sz="1200" kern="1200">
        <a:solidFill>
          <a:schemeClr val="bg2"/>
        </a:solidFill>
        <a:latin typeface="+mn-lt"/>
        <a:ea typeface="+mn-ea"/>
        <a:cs typeface="+mn-cs"/>
      </a:defRPr>
    </a:lvl2pPr>
    <a:lvl3pPr marL="36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3pPr>
    <a:lvl4pPr marL="53975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4pPr>
    <a:lvl5pPr marL="720000" indent="-180000" algn="l" defTabSz="914400" rtl="0" eaLnBrk="1" latinLnBrk="0" hangingPunct="1">
      <a:spcBef>
        <a:spcPts val="200"/>
      </a:spcBef>
      <a:buFont typeface="Calibri" panose="020F0502020204030204" pitchFamily="34" charset="0"/>
      <a:buChar char="–"/>
      <a:defRPr sz="1200" kern="1200">
        <a:solidFill>
          <a:schemeClr val="bg2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2910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21268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202C5B-8273-44D3-A022-3A2C86933C74}" type="slidenum">
              <a:rPr lang="de-DE" smtClean="0"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337497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3.png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0" name="Picture 9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10294" y="70"/>
            <a:ext cx="9154292" cy="514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5700807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 bwMode="gray">
          <a:xfrm>
            <a:off x="250825" y="2759974"/>
            <a:ext cx="8642350" cy="72000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49871" y="3615866"/>
            <a:ext cx="8643303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8" name="Gerade Verbindung 7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9252520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1458000"/>
            <a:ext cx="2649327" cy="1374807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14580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678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640302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96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786A2B46-DFB5-4262-BF81-B2525B5A2343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99106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10799586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22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C9AA5A23-5D28-4A7D-BAF7-0873420A093B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cxnSp>
        <p:nvCxnSpPr>
          <p:cNvPr id="12" name="Gerade Verbindung 11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30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73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5" name="Picture 99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-438"/>
            <a:ext cx="9145793" cy="514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97188718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6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Bildplatzhalter 4"/>
          <p:cNvSpPr>
            <a:spLocks noGrp="1"/>
          </p:cNvSpPr>
          <p:nvPr>
            <p:ph type="pic" sz="quarter" idx="10"/>
          </p:nvPr>
        </p:nvSpPr>
        <p:spPr bwMode="gray">
          <a:xfrm>
            <a:off x="0" y="1095375"/>
            <a:ext cx="9144000" cy="4048126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 bwMode="gray">
          <a:xfrm>
            <a:off x="251519" y="3417910"/>
            <a:ext cx="8640959" cy="734710"/>
          </a:xfrm>
        </p:spPr>
        <p:txBody>
          <a:bodyPr>
            <a:no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 bwMode="gray">
          <a:xfrm>
            <a:off x="250825" y="4288512"/>
            <a:ext cx="8642349" cy="216024"/>
          </a:xfrm>
        </p:spPr>
        <p:txBody>
          <a:bodyPr>
            <a:noAutofit/>
          </a:bodyPr>
          <a:lstStyle>
            <a:lvl1pPr marL="0" indent="0" algn="l">
              <a:buNone/>
              <a:defRPr b="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Master-Untertitelformat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Grafik 23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00" y="-20538"/>
            <a:ext cx="2649327" cy="1374807"/>
          </a:xfrm>
          <a:prstGeom prst="rect">
            <a:avLst/>
          </a:prstGeom>
        </p:spPr>
      </p:pic>
      <p:pic>
        <p:nvPicPr>
          <p:cNvPr id="31" name="Grafik 30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00" y="-21600"/>
            <a:ext cx="3477912" cy="1374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64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8" name="Picture 9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70"/>
            <a:ext cx="9143997" cy="51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8677390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89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Gerade Verbindung 4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 userDrawn="1"/>
        </p:nvSpPr>
        <p:spPr bwMode="gray">
          <a:xfrm>
            <a:off x="247261" y="492520"/>
            <a:ext cx="1044873" cy="32316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Inhalt</a:t>
            </a:r>
          </a:p>
        </p:txBody>
      </p:sp>
      <p:sp>
        <p:nvSpPr>
          <p:cNvPr id="24" name="Inhaltsplatzhalter 23"/>
          <p:cNvSpPr>
            <a:spLocks noGrp="1"/>
          </p:cNvSpPr>
          <p:nvPr>
            <p:ph sz="quarter" idx="10"/>
          </p:nvPr>
        </p:nvSpPr>
        <p:spPr>
          <a:xfrm>
            <a:off x="247260" y="1050006"/>
            <a:ext cx="8645219" cy="3600450"/>
          </a:xfrm>
        </p:spPr>
        <p:txBody>
          <a:bodyPr>
            <a:noAutofit/>
          </a:bodyPr>
          <a:lstStyle>
            <a:lvl1pPr marL="360000" indent="-360000">
              <a:buFont typeface="Wingdings" charset="2"/>
              <a:buAutoNum type="arabicPlain"/>
              <a:defRPr>
                <a:solidFill>
                  <a:srgbClr val="FFFFFF"/>
                </a:solidFill>
              </a:defRPr>
            </a:lvl1pPr>
            <a:lvl2pPr marL="360363" indent="179388"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</p:txBody>
      </p:sp>
      <p:cxnSp>
        <p:nvCxnSpPr>
          <p:cNvPr id="19" name="Gerade Verbindung 18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fik 26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617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Kapitel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9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70"/>
            <a:ext cx="9143997" cy="51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k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758991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1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>
          <a:xfrm>
            <a:off x="251521" y="1536634"/>
            <a:ext cx="8640958" cy="612000"/>
          </a:xfrm>
        </p:spPr>
        <p:txBody>
          <a:bodyPr anchor="b">
            <a:noAutofit/>
          </a:bodyPr>
          <a:lstStyle>
            <a:lvl1pPr algn="l">
              <a:defRPr sz="2400" b="0" cap="none" baseline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46302" y="2211766"/>
            <a:ext cx="8640958" cy="504000"/>
          </a:xfrm>
        </p:spPr>
        <p:txBody>
          <a:bodyPr anchor="t">
            <a:no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9" name="Gerade Verbindung 8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fik 2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53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176341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6D4F5902-9F87-45AE-B2DD-33FF568223D0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252000" y="1047600"/>
            <a:ext cx="8640000" cy="3600000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15432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spaltig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1796764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5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72280329-C714-4F4F-A40D-74C195886596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5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9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468043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529119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79014949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9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/>
            </a:lvl1pPr>
          </a:lstStyle>
          <a:p>
            <a:fld id="{A411E5A6-894E-471B-AECF-3D2F874E76D4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/>
            </a:lvl1pPr>
          </a:lstStyle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/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5"/>
          </p:nvPr>
        </p:nvSpPr>
        <p:spPr bwMode="gray">
          <a:xfrm>
            <a:off x="4679950" y="1087041"/>
            <a:ext cx="4213225" cy="357227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  <p:sp>
        <p:nvSpPr>
          <p:cNvPr id="10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52000" y="1047600"/>
            <a:ext cx="4212050" cy="3592115"/>
          </a:xfrm>
        </p:spPr>
        <p:txBody>
          <a:bodyPr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51999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flächig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231713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" name="think-cell Folie" r:id="rId4" imgW="270" imgH="270" progId="TCLayout.ActiveDocument.1">
                  <p:embed/>
                </p:oleObj>
              </mc:Choice>
              <mc:Fallback>
                <p:oleObj name="think-cell Foli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Bildplatzhalter 3"/>
          <p:cNvSpPr>
            <a:spLocks noGrp="1"/>
          </p:cNvSpPr>
          <p:nvPr>
            <p:ph type="pic" sz="quarter" idx="16"/>
          </p:nvPr>
        </p:nvSpPr>
        <p:spPr bwMode="gray">
          <a:xfrm>
            <a:off x="620" y="469106"/>
            <a:ext cx="9143380" cy="4694932"/>
          </a:xfrm>
          <a:solidFill>
            <a:schemeClr val="bg1">
              <a:lumMod val="85000"/>
            </a:schemeClr>
          </a:solidFill>
        </p:spPr>
        <p:txBody>
          <a:bodyPr/>
          <a:lstStyle>
            <a:lvl1pPr>
              <a:spcBef>
                <a:spcPts val="0"/>
              </a:spcBef>
              <a:defRPr/>
            </a:lvl1pPr>
          </a:lstStyle>
          <a:p>
            <a:r>
              <a:rPr lang="de-DE" dirty="0"/>
              <a:t>Bild auf Platzhalter ziehen oder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062639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" y="70"/>
            <a:ext cx="9143997" cy="5142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k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9334637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5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 bwMode="gray">
          <a:xfrm>
            <a:off x="251521" y="2247714"/>
            <a:ext cx="8640960" cy="1593177"/>
          </a:xfrm>
        </p:spPr>
        <p:txBody>
          <a:bodyPr>
            <a:noAutofit/>
          </a:bodyPr>
          <a:lstStyle>
            <a:lvl1pPr marL="0" indent="0" algn="ctr">
              <a:spcAft>
                <a:spcPts val="0"/>
              </a:spcAft>
              <a:buFont typeface="Arial" panose="020B0604020202020204" pitchFamily="34" charset="0"/>
              <a:buNone/>
              <a:defRPr sz="2400" b="0">
                <a:solidFill>
                  <a:schemeClr val="bg1"/>
                </a:solidFill>
              </a:defRPr>
            </a:lvl1pPr>
            <a:lvl2pPr marL="0" indent="0" algn="ctr">
              <a:spcAft>
                <a:spcPts val="0"/>
              </a:spcAft>
              <a:buFont typeface="Arial" panose="020B0604020202020204" pitchFamily="34" charset="0"/>
              <a:buNone/>
              <a:defRPr sz="1400" b="0">
                <a:solidFill>
                  <a:schemeClr val="bg1"/>
                </a:solidFill>
              </a:defRPr>
            </a:lvl2pPr>
            <a:lvl3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3pPr>
            <a:lvl4pPr marL="0" indent="0" algn="ctr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4pPr>
            <a:lvl5pPr marL="0" indent="0" algn="l">
              <a:spcAft>
                <a:spcPts val="0"/>
              </a:spcAft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bearbeiten</a:t>
            </a:r>
          </a:p>
          <a:p>
            <a:pPr lvl="1"/>
            <a:r>
              <a:rPr lang="de-DE" dirty="0"/>
              <a:t>Zitat 14pt</a:t>
            </a:r>
          </a:p>
        </p:txBody>
      </p:sp>
      <p:cxnSp>
        <p:nvCxnSpPr>
          <p:cNvPr id="7" name="Gerade Verbindung 6"/>
          <p:cNvCxnSpPr/>
          <p:nvPr userDrawn="1"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 userDrawn="1"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 userDrawn="1"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 userDrawn="1"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Grafik 2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6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/>
          <p:cNvGraphicFramePr>
            <a:graphicFrameLocks noChangeAspect="1"/>
          </p:cNvGraphicFramePr>
          <p:nvPr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836336745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5" name="think-cell Folie" r:id="rId15" imgW="270" imgH="270" progId="TCLayout.ActiveDocument.1">
                  <p:embed/>
                </p:oleObj>
              </mc:Choice>
              <mc:Fallback>
                <p:oleObj name="think-cell Folie" r:id="rId1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5" name="Picture 90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" y="0"/>
            <a:ext cx="9143993" cy="5142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gray">
          <a:xfrm>
            <a:off x="7528383" y="4767994"/>
            <a:ext cx="765448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FC061D73-98D3-47B4-BA17-43D96FC12F3A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gray">
          <a:xfrm>
            <a:off x="250825" y="4767994"/>
            <a:ext cx="6805514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gray">
          <a:xfrm>
            <a:off x="8500491" y="4767994"/>
            <a:ext cx="391989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fld id="{58444F55-0981-4E9E-8F6B-2F7546EE58D7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gray">
          <a:xfrm>
            <a:off x="250825" y="1046438"/>
            <a:ext cx="8640000" cy="36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gray">
          <a:xfrm>
            <a:off x="250825" y="447574"/>
            <a:ext cx="8640000" cy="54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cxnSp>
        <p:nvCxnSpPr>
          <p:cNvPr id="11" name="Gerade Verbindung 10"/>
          <p:cNvCxnSpPr/>
          <p:nvPr/>
        </p:nvCxnSpPr>
        <p:spPr bwMode="gray">
          <a:xfrm flipH="1">
            <a:off x="-360548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/>
        </p:nvCxnSpPr>
        <p:spPr bwMode="gray">
          <a:xfrm flipH="1">
            <a:off x="-360548" y="4659982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/>
        </p:nvCxnSpPr>
        <p:spPr bwMode="gray">
          <a:xfrm flipH="1">
            <a:off x="9252520" y="1095586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/>
        </p:nvCxnSpPr>
        <p:spPr bwMode="gray">
          <a:xfrm flipH="1">
            <a:off x="9252520" y="4656524"/>
            <a:ext cx="2520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/>
          <p:cNvCxnSpPr/>
          <p:nvPr/>
        </p:nvCxnSpPr>
        <p:spPr bwMode="gray">
          <a:xfrm rot="16200000" flipH="1">
            <a:off x="8797969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 bwMode="gray">
          <a:xfrm rot="16200000" flipH="1">
            <a:off x="4584268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16"/>
          <p:cNvCxnSpPr/>
          <p:nvPr/>
        </p:nvCxnSpPr>
        <p:spPr bwMode="gray">
          <a:xfrm rot="16200000" flipH="1">
            <a:off x="436954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/>
          <p:cNvCxnSpPr/>
          <p:nvPr/>
        </p:nvCxnSpPr>
        <p:spPr bwMode="gray">
          <a:xfrm rot="16200000" flipH="1">
            <a:off x="157010" y="-1960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/>
          <p:cNvCxnSpPr/>
          <p:nvPr/>
        </p:nvCxnSpPr>
        <p:spPr bwMode="gray">
          <a:xfrm rot="16200000" flipH="1">
            <a:off x="8797969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/>
        </p:nvCxnSpPr>
        <p:spPr bwMode="gray">
          <a:xfrm rot="16200000" flipH="1">
            <a:off x="4584268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/>
        </p:nvCxnSpPr>
        <p:spPr bwMode="gray">
          <a:xfrm rot="16200000" flipH="1">
            <a:off x="436954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/>
          <p:cNvCxnSpPr/>
          <p:nvPr/>
        </p:nvCxnSpPr>
        <p:spPr bwMode="gray">
          <a:xfrm rot="16200000" flipH="1">
            <a:off x="157010" y="5339558"/>
            <a:ext cx="1890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8800" y="-32400"/>
            <a:ext cx="1209475" cy="62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84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1" r:id="rId4"/>
    <p:sldLayoutId id="2147483650" r:id="rId5"/>
    <p:sldLayoutId id="2147483652" r:id="rId6"/>
    <p:sldLayoutId id="2147483662" r:id="rId7"/>
    <p:sldLayoutId id="2147483663" r:id="rId8"/>
    <p:sldLayoutId id="2147483664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spcBef>
          <a:spcPct val="0"/>
        </a:spcBef>
        <a:buNone/>
        <a:defRPr sz="1800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200"/>
        </a:spcBef>
        <a:spcAft>
          <a:spcPts val="0"/>
        </a:spcAft>
        <a:buFont typeface="Arial" panose="020B0604020202020204" pitchFamily="34" charset="0"/>
        <a:buNone/>
        <a:defRPr sz="1400" b="0" kern="1200">
          <a:solidFill>
            <a:schemeClr val="bg2"/>
          </a:solidFill>
          <a:latin typeface="+mj-lt"/>
          <a:ea typeface="+mn-ea"/>
          <a:cs typeface="+mn-cs"/>
        </a:defRPr>
      </a:lvl1pPr>
      <a:lvl2pPr marL="180975" indent="-180975" algn="l" defTabSz="914400" rtl="0" eaLnBrk="1" latinLnBrk="0" hangingPunct="1">
        <a:spcBef>
          <a:spcPts val="200"/>
        </a:spcBef>
        <a:spcAft>
          <a:spcPts val="0"/>
        </a:spcAft>
        <a:buFont typeface="Wingdings" charset="2"/>
        <a:buChar char="§"/>
        <a:defRPr sz="1400" kern="1200">
          <a:solidFill>
            <a:schemeClr val="bg2"/>
          </a:solidFill>
          <a:latin typeface="+mj-lt"/>
          <a:ea typeface="+mn-ea"/>
          <a:cs typeface="+mn-cs"/>
        </a:defRPr>
      </a:lvl2pPr>
      <a:lvl3pPr marL="363538" indent="-182563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3pPr>
      <a:lvl4pPr marL="541338" indent="-179388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4pPr>
      <a:lvl5pPr marL="714375" indent="-180975" algn="l" defTabSz="914400" rtl="0" eaLnBrk="1" latinLnBrk="0" hangingPunct="1">
        <a:spcBef>
          <a:spcPts val="200"/>
        </a:spcBef>
        <a:spcAft>
          <a:spcPts val="0"/>
        </a:spcAft>
        <a:buFont typeface="Symbol" charset="2"/>
        <a:buChar char="-"/>
        <a:defRPr sz="1400" kern="1200">
          <a:solidFill>
            <a:schemeClr val="bg2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.bin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.bin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40104350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4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sz="3600" dirty="0"/>
              <a:t>Der digitale Vokabeltrainer</a:t>
            </a:r>
            <a:r>
              <a:rPr lang="de-DE" dirty="0"/>
              <a:t/>
            </a:r>
            <a:br>
              <a:rPr lang="de-DE" dirty="0"/>
            </a:br>
            <a:r>
              <a:rPr lang="de-DE" sz="2000" dirty="0"/>
              <a:t>Programmieren in Java</a:t>
            </a:r>
            <a:endParaRPr lang="de-DE" dirty="0"/>
          </a:p>
        </p:txBody>
      </p:sp>
      <p:sp>
        <p:nvSpPr>
          <p:cNvPr id="5" name="Untertitel 4"/>
          <p:cNvSpPr>
            <a:spLocks noGrp="1"/>
          </p:cNvSpPr>
          <p:nvPr>
            <p:ph type="subTitle" idx="1"/>
          </p:nvPr>
        </p:nvSpPr>
        <p:spPr>
          <a:xfrm>
            <a:off x="4824028" y="3975906"/>
            <a:ext cx="4069147" cy="1008112"/>
          </a:xfrm>
        </p:spPr>
        <p:txBody>
          <a:bodyPr/>
          <a:lstStyle/>
          <a:p>
            <a:r>
              <a:rPr lang="de-DE" dirty="0"/>
              <a:t>Vortragende: Lena Herz, Violetta Rubin und Lara Meyer</a:t>
            </a:r>
          </a:p>
          <a:p>
            <a:r>
              <a:rPr lang="de-DE" dirty="0"/>
              <a:t>Prüfungsleistung </a:t>
            </a:r>
          </a:p>
          <a:p>
            <a:r>
              <a:rPr lang="de-DE" dirty="0"/>
              <a:t>Modul 2.2.2 Informatik </a:t>
            </a:r>
            <a:r>
              <a:rPr lang="de-DE" dirty="0" err="1"/>
              <a:t>ll</a:t>
            </a:r>
            <a:endParaRPr lang="de-DE" dirty="0"/>
          </a:p>
          <a:p>
            <a:r>
              <a:rPr lang="de-DE" dirty="0"/>
              <a:t>Prüfer: Herr Christian Knorr</a:t>
            </a:r>
          </a:p>
        </p:txBody>
      </p:sp>
    </p:spTree>
    <p:extLst>
      <p:ext uri="{BB962C8B-B14F-4D97-AF65-F5344CB8AC3E}">
        <p14:creationId xmlns:p14="http://schemas.microsoft.com/office/powerpoint/2010/main" val="1013478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0F30A10D-D394-45CD-A850-A475398FE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5902-9F87-45AE-B2DD-33FF568223D0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A5CBB22A-2203-4BB5-AF77-7DF3EBCDB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DD83B52E-9DB7-4DD7-87E8-E91452FD1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10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5D4983E6-EB7D-4DE7-B0A1-BA4170DD9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Literatur- und Bildquellennachweis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xmlns="" id="{60862823-BE44-4FF2-9E12-8F9F1E209E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Falls </a:t>
            </a:r>
            <a:r>
              <a:rPr lang="de-DE" dirty="0" err="1"/>
              <a:t>wa´da</a:t>
            </a:r>
            <a:r>
              <a:rPr lang="de-DE" dirty="0"/>
              <a:t> </a:t>
            </a:r>
            <a:r>
              <a:rPr lang="de-DE" dirty="0" err="1"/>
              <a:t>wat</a:t>
            </a:r>
            <a:r>
              <a:rPr lang="de-DE" dirty="0"/>
              <a:t> </a:t>
            </a:r>
            <a:r>
              <a:rPr lang="de-DE" dirty="0" err="1"/>
              <a:t>kregen</a:t>
            </a:r>
            <a:r>
              <a:rPr lang="de-DE" dirty="0"/>
              <a:t> ….</a:t>
            </a:r>
          </a:p>
        </p:txBody>
      </p:sp>
    </p:spTree>
    <p:extLst>
      <p:ext uri="{BB962C8B-B14F-4D97-AF65-F5344CB8AC3E}">
        <p14:creationId xmlns:p14="http://schemas.microsoft.com/office/powerpoint/2010/main" val="2519761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462503"/>
              </p:ext>
            </p:extLst>
          </p:nvPr>
        </p:nvGraphicFramePr>
        <p:xfrm>
          <a:off x="1589" y="1192"/>
          <a:ext cx="1587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26" name="think-cell Folie" r:id="rId5" imgW="270" imgH="270" progId="TCLayout.ActiveDocument.1">
                  <p:embed/>
                </p:oleObj>
              </mc:Choice>
              <mc:Fallback>
                <p:oleObj name="think-cell Foli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192"/>
                        <a:ext cx="1587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sz="3600" dirty="0"/>
              <a:t>Vielen Dank!</a:t>
            </a:r>
          </a:p>
        </p:txBody>
      </p:sp>
      <p:sp>
        <p:nvSpPr>
          <p:cNvPr id="10" name="Textplatzhalter 5"/>
          <p:cNvSpPr txBox="1">
            <a:spLocks/>
          </p:cNvSpPr>
          <p:nvPr/>
        </p:nvSpPr>
        <p:spPr>
          <a:xfrm>
            <a:off x="250825" y="2179796"/>
            <a:ext cx="8642349" cy="2479518"/>
          </a:xfrm>
          <a:prstGeom prst="rect">
            <a:avLst/>
          </a:prstGeom>
        </p:spPr>
        <p:txBody>
          <a:bodyPr lIns="0" tIns="0" rIns="0" bIns="0" numCol="3" spcCol="180000">
            <a:noAutofit/>
          </a:bodyPr>
          <a:lstStyle>
            <a:lvl1pPr marL="0" indent="0" algn="l" defTabSz="914400" rtl="0" eaLnBrk="1" latinLnBrk="0" hangingPunct="1">
              <a:lnSpc>
                <a:spcPts val="18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ts val="18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400" rtl="0" eaLnBrk="1" latinLnBrk="0" hangingPunct="1">
              <a:lnSpc>
                <a:spcPts val="18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400" rtl="0" eaLnBrk="1" latinLnBrk="0" hangingPunct="1">
              <a:lnSpc>
                <a:spcPts val="18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00" rtl="0" eaLnBrk="1" latinLnBrk="0" hangingPunct="1">
              <a:lnSpc>
                <a:spcPts val="1800"/>
              </a:lnSpc>
              <a:spcBef>
                <a:spcPts val="1000"/>
              </a:spcBef>
              <a:buFontTx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Calibri" panose="020F0502020204030204" pitchFamily="34" charset="0"/>
              <a:buChar char="▪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</a:rPr>
              <a:t>Jonas </a:t>
            </a:r>
            <a:r>
              <a:rPr kumimoji="0" lang="de-DE" sz="1000" b="0" i="0" u="none" strike="noStrike" kern="1200" cap="none" spc="0" normalizeH="0" baseline="0" noProof="0" dirty="0" err="1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</a:rPr>
              <a:t>Bünning</a:t>
            </a: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</a:endParaRP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Calibri" panose="020F0502020204030204" pitchFamily="34" charset="0"/>
              <a:buChar char="▪"/>
              <a:tabLst/>
              <a:defRPr/>
            </a:pPr>
            <a:r>
              <a:rPr kumimoji="0" lang="de-DE" sz="10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</a:rPr>
              <a:t>Christian Knorr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Calibri" panose="020F0502020204030204" pitchFamily="34" charset="0"/>
              <a:buChar char="▪"/>
              <a:tabLst/>
              <a:defRPr/>
            </a:pPr>
            <a:r>
              <a:rPr lang="de-DE" sz="1000">
                <a:solidFill>
                  <a:sysClr val="window" lastClr="FFFFFF"/>
                </a:solidFill>
                <a:latin typeface="Calibri"/>
              </a:rPr>
              <a:t>Allen Korrekturlesern</a:t>
            </a:r>
          </a:p>
          <a:p>
            <a:pPr marL="180000" marR="0" lvl="0" indent="-180000" algn="l" defTabSz="914400" rtl="0" eaLnBrk="1" fontAlgn="auto" latinLnBrk="0" hangingPunct="1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Tx/>
              <a:buSzPct val="100000"/>
              <a:buFont typeface="Calibri" panose="020F0502020204030204" pitchFamily="34" charset="0"/>
              <a:buChar char="▪"/>
              <a:tabLst/>
              <a:defRPr/>
            </a:pPr>
            <a:endParaRPr kumimoji="0" lang="de-DE" sz="1000" b="0" i="0" u="none" strike="noStrike" kern="120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7835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FB3DD-58A4-4FEE-9F84-DDD496C2E477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12" name="Foliennummernplatzhalt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2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Inhalt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de-DE" sz="1600" b="1" dirty="0"/>
              <a:t>Projektidee</a:t>
            </a:r>
          </a:p>
          <a:p>
            <a:pPr marL="523875" lvl="1" indent="-342900">
              <a:buFont typeface="+mj-lt"/>
              <a:buAutoNum type="alphaLcPeriod"/>
            </a:pPr>
            <a:r>
              <a:rPr lang="de-DE" sz="1600" dirty="0"/>
              <a:t>Vom analogen Karteikasten zum digitalen Vokabeltrainer</a:t>
            </a:r>
          </a:p>
          <a:p>
            <a:pPr marL="523875" lvl="1" indent="-342900">
              <a:buFont typeface="+mj-lt"/>
              <a:buAutoNum type="alphaLcPeriod"/>
            </a:pPr>
            <a:r>
              <a:rPr lang="de-DE" sz="1600" dirty="0"/>
              <a:t>Grundsätzliche Funktionalität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b="1" dirty="0"/>
              <a:t>Umsetzung und Spezifikation</a:t>
            </a:r>
          </a:p>
          <a:p>
            <a:pPr marL="523875" lvl="1" indent="-342900">
              <a:buFont typeface="+mj-lt"/>
              <a:buAutoNum type="alphaLcPeriod"/>
            </a:pPr>
            <a:r>
              <a:rPr lang="de-DE" sz="1600" dirty="0"/>
              <a:t>Strukturierung in Klassen</a:t>
            </a:r>
          </a:p>
          <a:p>
            <a:pPr marL="523875" lvl="1" indent="-342900">
              <a:buFont typeface="+mj-lt"/>
              <a:buAutoNum type="alphaLcPeriod"/>
            </a:pPr>
            <a:r>
              <a:rPr lang="de-DE" sz="1600" dirty="0"/>
              <a:t>Listenspeicherstruktur</a:t>
            </a:r>
          </a:p>
          <a:p>
            <a:pPr marL="523875" lvl="1" indent="-342900">
              <a:buFont typeface="+mj-lt"/>
              <a:buAutoNum type="alphaLcPeriod"/>
            </a:pPr>
            <a:r>
              <a:rPr lang="de-DE" sz="1600" dirty="0"/>
              <a:t>Swing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b="1" dirty="0"/>
              <a:t>Das fertige Programm</a:t>
            </a:r>
          </a:p>
          <a:p>
            <a:pPr marL="523875" lvl="1" indent="-342900">
              <a:buFont typeface="+mj-lt"/>
              <a:buAutoNum type="alphaLcPeriod"/>
            </a:pPr>
            <a:r>
              <a:rPr lang="de-DE" sz="1600" dirty="0"/>
              <a:t>Demonstration</a:t>
            </a:r>
          </a:p>
          <a:p>
            <a:pPr marL="342900" indent="-342900">
              <a:buFont typeface="+mj-lt"/>
              <a:buAutoNum type="arabicPeriod"/>
            </a:pPr>
            <a:r>
              <a:rPr lang="de-DE" sz="1600" b="1" dirty="0"/>
              <a:t>Diskussion</a:t>
            </a:r>
          </a:p>
          <a:p>
            <a:pPr marL="523875" lvl="1" indent="-342900">
              <a:buFont typeface="+mj-lt"/>
              <a:buAutoNum type="alphaLcPeriod"/>
            </a:pPr>
            <a:r>
              <a:rPr lang="de-DE" sz="1600" dirty="0"/>
              <a:t>Anwendungsbereiche und Grenzen</a:t>
            </a:r>
          </a:p>
          <a:p>
            <a:pPr marL="523875" lvl="1" indent="-342900">
              <a:buFont typeface="+mj-lt"/>
              <a:buAutoNum type="alphaLcPeriod"/>
            </a:pPr>
            <a:r>
              <a:rPr lang="de-DE" sz="1600" dirty="0"/>
              <a:t>Ausbaumöglichkeiten</a:t>
            </a:r>
          </a:p>
          <a:p>
            <a:pPr marL="523875" lvl="1" indent="-342900">
              <a:buFont typeface="+mj-lt"/>
              <a:buAutoNum type="alphaLcPeriod"/>
            </a:pPr>
            <a:r>
              <a:rPr lang="de-DE" sz="1600" dirty="0"/>
              <a:t>Fazit</a:t>
            </a:r>
          </a:p>
        </p:txBody>
      </p:sp>
    </p:spTree>
    <p:extLst>
      <p:ext uri="{BB962C8B-B14F-4D97-AF65-F5344CB8AC3E}">
        <p14:creationId xmlns:p14="http://schemas.microsoft.com/office/powerpoint/2010/main" val="2402271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FB8DE513-A62B-47F5-8E1F-4242C20B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5902-9F87-45AE-B2DD-33FF568223D0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8939600B-556D-4178-A3C8-9C6BD5A1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6FF3065C-AA8E-4FD3-85C1-12FC0A21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3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DA07B729-4409-4936-969B-7EDF5AFB94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0" y="447574"/>
            <a:ext cx="8640000" cy="540000"/>
          </a:xfrm>
        </p:spPr>
        <p:txBody>
          <a:bodyPr/>
          <a:lstStyle/>
          <a:p>
            <a:r>
              <a:rPr lang="de-DE" sz="2800" dirty="0"/>
              <a:t>Vom analogen Karteikasten zum digitalen Vokabeltrainer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xmlns="" id="{50EF4887-53EF-490C-8DC1-04DEFAFDA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326151" y="1357703"/>
            <a:ext cx="3759882" cy="2819912"/>
          </a:xfrm>
          <a:prstGeom prst="rect">
            <a:avLst/>
          </a:prstGeom>
        </p:spPr>
      </p:pic>
      <p:sp>
        <p:nvSpPr>
          <p:cNvPr id="14" name="Inhaltsplatzhalter 5">
            <a:extLst>
              <a:ext uri="{FF2B5EF4-FFF2-40B4-BE49-F238E27FC236}">
                <a16:creationId xmlns:a16="http://schemas.microsoft.com/office/drawing/2014/main" xmlns="" id="{70C30D98-6641-41D2-B0BF-791A2313E4DA}"/>
              </a:ext>
            </a:extLst>
          </p:cNvPr>
          <p:cNvSpPr txBox="1">
            <a:spLocks/>
          </p:cNvSpPr>
          <p:nvPr/>
        </p:nvSpPr>
        <p:spPr bwMode="gray">
          <a:xfrm>
            <a:off x="252000" y="1047600"/>
            <a:ext cx="4428012" cy="36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7167575"/>
              </p:ext>
            </p:extLst>
          </p:nvPr>
        </p:nvGraphicFramePr>
        <p:xfrm>
          <a:off x="503548" y="1309497"/>
          <a:ext cx="4860060" cy="291632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445500"/>
                <a:gridCol w="2414560"/>
              </a:tblGrid>
              <a:tr h="25345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 err="1">
                          <a:effectLst/>
                        </a:rPr>
                        <a:t>analog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digital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2268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Wort und ggf. Hilfssatz wird auf eine Seite der Karte geschrieben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Wort und ggf. Hilfssatz  wird dem Benutzern angezeigt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919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Um Übersetzung zu überprüfen, muss die Karte umgedreht werden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Übersetzung wird in ein Fenster eingeschrieben, das Programm überprüft sie und zeigt die richtige  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79192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Richtig beantwortetes Wort wird im nächsten Fach verschoben bis es im letzten Fach kommt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Richtige Antworte werden gezählt; wenn das Wort x mal richtig beantwortet ist, wird es nicht mehr angezeigt 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55634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Gelernte Lektion wird durch neue ersetzt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Der Benutzer wählt die Lektionen im Menü aus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1887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FB8DE513-A62B-47F5-8E1F-4242C20B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5902-9F87-45AE-B2DD-33FF568223D0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8939600B-556D-4178-A3C8-9C6BD5A1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6FF3065C-AA8E-4FD3-85C1-12FC0A21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DA07B729-4409-4936-969B-7EDF5AFB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Grundsätzliche Funktionalität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A6D626C9-8011-487D-9E31-3141F19449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4" b="3288"/>
          <a:stretch/>
        </p:blipFill>
        <p:spPr>
          <a:xfrm>
            <a:off x="4499992" y="1095586"/>
            <a:ext cx="4572508" cy="3279863"/>
          </a:xfrm>
          <a:prstGeom prst="rect">
            <a:avLst/>
          </a:prstGeom>
        </p:spPr>
      </p:pic>
      <p:sp>
        <p:nvSpPr>
          <p:cNvPr id="9" name="Inhaltsplatzhalter 5">
            <a:extLst>
              <a:ext uri="{FF2B5EF4-FFF2-40B4-BE49-F238E27FC236}">
                <a16:creationId xmlns:a16="http://schemas.microsoft.com/office/drawing/2014/main" xmlns="" id="{1B8F8E0E-EE2F-4BD9-B772-901F9A37AFD7}"/>
              </a:ext>
            </a:extLst>
          </p:cNvPr>
          <p:cNvSpPr txBox="1">
            <a:spLocks/>
          </p:cNvSpPr>
          <p:nvPr/>
        </p:nvSpPr>
        <p:spPr bwMode="gray">
          <a:xfrm>
            <a:off x="252000" y="1047600"/>
            <a:ext cx="4428012" cy="3600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1809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Wingdings" charset="2"/>
              <a:buChar char="§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2pPr>
            <a:lvl3pPr marL="363538" indent="-182563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3pPr>
            <a:lvl4pPr marL="541338" indent="-179388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4pPr>
            <a:lvl5pPr marL="714375" indent="-180975" algn="l" defTabSz="914400" rtl="0" eaLnBrk="1" latinLnBrk="0" hangingPunct="1">
              <a:spcBef>
                <a:spcPts val="200"/>
              </a:spcBef>
              <a:spcAft>
                <a:spcPts val="0"/>
              </a:spcAft>
              <a:buFont typeface="Symbol" charset="2"/>
              <a:buChar char="-"/>
              <a:defRPr sz="1400" kern="120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1600" dirty="0"/>
          </a:p>
        </p:txBody>
      </p:sp>
      <p:graphicFrame>
        <p:nvGraphicFramePr>
          <p:cNvPr id="6" name="Таблица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713437"/>
              </p:ext>
            </p:extLst>
          </p:nvPr>
        </p:nvGraphicFramePr>
        <p:xfrm>
          <a:off x="323528" y="1483922"/>
          <a:ext cx="4176464" cy="2491886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088013"/>
                <a:gridCol w="2088451"/>
              </a:tblGrid>
              <a:tr h="29465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analog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digital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7655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Eine Lektion bleibt im Kasten bis sie gelernt ist, mehr Lektionen schwierig oder nicht möglich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Beliebig viel Lektionen gleichzeitig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92065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Nutzung  unterwegs unpraktisch, die Karten können verloren gehen oder beschädigt werden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Nutzung überall und jederzeit möglich, die Karten können verlorengehen nur gemeinsam mit dem Laptop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6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Braucht physikalisch viel Speicherplatz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Braucht keinen physikalischen Speicherplatz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  <a:tr h="294652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Wird mit der Zeit abgenutzt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de-DE" sz="1100" dirty="0">
                          <a:effectLst/>
                        </a:rPr>
                        <a:t>Bleibt ewig im Ausgangsform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6833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FB8DE513-A62B-47F5-8E1F-4242C20B2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5902-9F87-45AE-B2DD-33FF568223D0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8939600B-556D-4178-A3C8-9C6BD5A10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6FF3065C-AA8E-4FD3-85C1-12FC0A21A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DA07B729-4409-4936-969B-7EDF5AFB9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Grundsätzliche Funktionalität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1A280F25-DE87-4B96-A193-1BE892482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86" y="987574"/>
            <a:ext cx="6439877" cy="3475664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xmlns="" id="{C18F7D73-8E6C-4B8A-B09A-F937D208EE3C}"/>
              </a:ext>
            </a:extLst>
          </p:cNvPr>
          <p:cNvSpPr/>
          <p:nvPr/>
        </p:nvSpPr>
        <p:spPr>
          <a:xfrm>
            <a:off x="1439652" y="1275546"/>
            <a:ext cx="900100" cy="504056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xmlns="" id="{89EBF4CA-AE81-43DE-A7A6-5DA85D60A1BB}"/>
              </a:ext>
            </a:extLst>
          </p:cNvPr>
          <p:cNvSpPr/>
          <p:nvPr/>
        </p:nvSpPr>
        <p:spPr>
          <a:xfrm>
            <a:off x="6300192" y="3363838"/>
            <a:ext cx="1296144" cy="684076"/>
          </a:xfrm>
          <a:prstGeom prst="ellipse">
            <a:avLst/>
          </a:prstGeom>
          <a:noFill/>
          <a:ln w="38100">
            <a:solidFill>
              <a:schemeClr val="accent5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180975" indent="-180975" algn="ctr">
              <a:spcBef>
                <a:spcPts val="200"/>
              </a:spcBef>
              <a:buFont typeface="Calibri" panose="020F0502020204030204" pitchFamily="34" charset="0"/>
              <a:buChar char="▪"/>
            </a:pPr>
            <a:endParaRPr lang="de-DE" sz="1400" dirty="0" err="1"/>
          </a:p>
        </p:txBody>
      </p:sp>
    </p:spTree>
    <p:extLst>
      <p:ext uri="{BB962C8B-B14F-4D97-AF65-F5344CB8AC3E}">
        <p14:creationId xmlns:p14="http://schemas.microsoft.com/office/powerpoint/2010/main" val="933554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E6A08593-ED8F-4E0D-A589-8AB9792E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5902-9F87-45AE-B2DD-33FF568223D0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27262DBE-DFE2-4C47-8017-D34A94A1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582DAF3-865E-4A9D-8A98-1CFB90B1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D7C78F7F-19B0-4EF2-A61C-FF73E7C0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Strukturierung in Klassen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19B46014-7242-4DC3-8708-7A91ACD7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00" y="879562"/>
            <a:ext cx="8078556" cy="35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229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E6A08593-ED8F-4E0D-A589-8AB9792E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5902-9F87-45AE-B2DD-33FF568223D0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27262DBE-DFE2-4C47-8017-D34A94A1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582DAF3-865E-4A9D-8A98-1CFB90B1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D7C78F7F-19B0-4EF2-A61C-FF73E7C0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Strukturierung in Klassen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xmlns="" id="{BB8C7AB4-83B1-4225-9740-A76F4E444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972" y="949036"/>
            <a:ext cx="4812636" cy="383001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xmlns="" id="{EC8027F1-576F-4D63-BF40-775A9DC28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56" y="1787100"/>
            <a:ext cx="3113627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413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E6A08593-ED8F-4E0D-A589-8AB9792E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5902-9F87-45AE-B2DD-33FF568223D0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27262DBE-DFE2-4C47-8017-D34A94A1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582DAF3-865E-4A9D-8A98-1CFB90B1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D7C78F7F-19B0-4EF2-A61C-FF73E7C0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Strukturierung in Klassen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xmlns="" id="{DFF6B9D0-0EA8-46FA-B21F-99C2D01AA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1543" y="757205"/>
            <a:ext cx="4173505" cy="3958609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xmlns="" id="{52FF0536-F687-4C1A-B25E-5648B2302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52" y="2068964"/>
            <a:ext cx="3173763" cy="133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183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xmlns="" id="{E6A08593-ED8F-4E0D-A589-8AB9792E2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F5902-9F87-45AE-B2DD-33FF568223D0}" type="datetime1">
              <a:rPr lang="de-DE" smtClean="0"/>
              <a:t>20.06.2019</a:t>
            </a:fld>
            <a:endParaRPr lang="de-DE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xmlns="" id="{27262DBE-DFE2-4C47-8017-D34A94A14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Programmieren in Java; von Lena Herz, Violetta Rubin und Lara Meyer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xmlns="" id="{0582DAF3-865E-4A9D-8A98-1CFB90B1F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44F55-0981-4E9E-8F6B-2F7546EE58D7}" type="slidenum">
              <a:rPr lang="de-DE" smtClean="0"/>
              <a:pPr/>
              <a:t>9</a:t>
            </a:fld>
            <a:endParaRPr lang="de-DE" dirty="0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xmlns="" id="{D7C78F7F-19B0-4EF2-A61C-FF73E7C058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800" dirty="0"/>
              <a:t>Strukturierung in Klassen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xmlns="" id="{19B46014-7242-4DC3-8708-7A91ACD7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700" y="879562"/>
            <a:ext cx="8078556" cy="353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5820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HSB_16zu9_Violett-Blau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180975" indent="-180975" algn="ctr">
          <a:spcBef>
            <a:spcPts val="200"/>
          </a:spcBef>
          <a:buFont typeface="Calibri" panose="020F0502020204030204" pitchFamily="34" charset="0"/>
          <a:buChar char="▪"/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spcBef>
            <a:spcPts val="200"/>
          </a:spcBef>
          <a:buClr>
            <a:schemeClr val="bg2"/>
          </a:buClr>
          <a:buFont typeface="Wingdings" panose="05000000000000000000" pitchFamily="2" charset="2"/>
          <a:buChar char="§"/>
          <a:defRPr sz="1400" dirty="0" err="1" smtClean="0">
            <a:solidFill>
              <a:schemeClr val="bg2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">
  <a:themeElements>
    <a:clrScheme name="HSB">
      <a:dk1>
        <a:sysClr val="windowText" lastClr="000000"/>
      </a:dk1>
      <a:lt1>
        <a:sysClr val="window" lastClr="FFFFFF"/>
      </a:lt1>
      <a:dk2>
        <a:srgbClr val="32B4C8"/>
      </a:dk2>
      <a:lt2>
        <a:srgbClr val="0A558C"/>
      </a:lt2>
      <a:accent1>
        <a:srgbClr val="00915A"/>
      </a:accent1>
      <a:accent2>
        <a:srgbClr val="6EA53C"/>
      </a:accent2>
      <a:accent3>
        <a:srgbClr val="FABE00"/>
      </a:accent3>
      <a:accent4>
        <a:srgbClr val="F07823"/>
      </a:accent4>
      <a:accent5>
        <a:srgbClr val="C30532"/>
      </a:accent5>
      <a:accent6>
        <a:srgbClr val="7864A5"/>
      </a:accent6>
      <a:hlink>
        <a:srgbClr val="32B4C8"/>
      </a:hlink>
      <a:folHlink>
        <a:srgbClr val="F07823"/>
      </a:folHlink>
    </a:clrScheme>
    <a:fontScheme name="HSB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HSB_PPT-Master_4zu3_türkisblau_ras.potx</Template>
  <TotalTime>0</TotalTime>
  <Words>389</Words>
  <Application>Microsoft Office PowerPoint</Application>
  <PresentationFormat>Экран (16:9)</PresentationFormat>
  <Paragraphs>82</Paragraphs>
  <Slides>11</Slides>
  <Notes>3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3" baseType="lpstr">
      <vt:lpstr>HSB_16zu9_Violett-Blau</vt:lpstr>
      <vt:lpstr>think-cell Folie</vt:lpstr>
      <vt:lpstr>Der digitale Vokabeltrainer Programmieren in Java</vt:lpstr>
      <vt:lpstr>Inhalt</vt:lpstr>
      <vt:lpstr>Vom analogen Karteikasten zum digitalen Vokabeltrainer</vt:lpstr>
      <vt:lpstr>Grundsätzliche Funktionalität</vt:lpstr>
      <vt:lpstr>Grundsätzliche Funktionalität</vt:lpstr>
      <vt:lpstr>Strukturierung in Klassen</vt:lpstr>
      <vt:lpstr>Strukturierung in Klassen</vt:lpstr>
      <vt:lpstr>Strukturierung in Klassen</vt:lpstr>
      <vt:lpstr>Strukturierung in Klassen</vt:lpstr>
      <vt:lpstr>Literatur- und Bildquellennachweis</vt:lpstr>
      <vt:lpstr>Vielen Dank!</vt:lpstr>
    </vt:vector>
  </TitlesOfParts>
  <Company>HSB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Präsentationsvorlage: Farbe türkisblau</dc:title>
  <dc:subject>Thema der Präsentation</dc:subject>
  <dc:creator>Autor der Präsentation</dc:creator>
  <dc:description>Optimiert für die PowerPoint-Version 2010</dc:description>
  <cp:lastModifiedBy>VR</cp:lastModifiedBy>
  <cp:revision>116</cp:revision>
  <dcterms:created xsi:type="dcterms:W3CDTF">2016-01-25T15:52:04Z</dcterms:created>
  <dcterms:modified xsi:type="dcterms:W3CDTF">2019-06-20T08:33:05Z</dcterms:modified>
  <cp:category>Vorlage</cp:category>
</cp:coreProperties>
</file>